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9" r:id="rId2"/>
    <p:sldId id="288" r:id="rId3"/>
    <p:sldId id="339" r:id="rId4"/>
    <p:sldId id="284" r:id="rId5"/>
    <p:sldId id="322" r:id="rId6"/>
    <p:sldId id="325" r:id="rId7"/>
    <p:sldId id="287" r:id="rId8"/>
    <p:sldId id="276" r:id="rId9"/>
    <p:sldId id="303" r:id="rId10"/>
    <p:sldId id="324" r:id="rId11"/>
    <p:sldId id="330" r:id="rId12"/>
    <p:sldId id="331" r:id="rId13"/>
    <p:sldId id="332" r:id="rId14"/>
    <p:sldId id="333" r:id="rId15"/>
    <p:sldId id="328" r:id="rId16"/>
    <p:sldId id="329" r:id="rId17"/>
    <p:sldId id="338" r:id="rId18"/>
    <p:sldId id="327" r:id="rId19"/>
    <p:sldId id="31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  <p15:guide id="8" orient="horz" pos="1502" userDrawn="1">
          <p15:clr>
            <a:srgbClr val="A4A3A4"/>
          </p15:clr>
        </p15:guide>
        <p15:guide id="9" pos="6698" userDrawn="1">
          <p15:clr>
            <a:srgbClr val="A4A3A4"/>
          </p15:clr>
        </p15:guide>
        <p15:guide id="10" pos="982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FA81"/>
    <a:srgbClr val="73BCFF"/>
    <a:srgbClr val="FFFFFF"/>
    <a:srgbClr val="4CBBB9"/>
    <a:srgbClr val="FFEDDA"/>
    <a:srgbClr val="FFE419"/>
    <a:srgbClr val="F8DE20"/>
    <a:srgbClr val="F2DA26"/>
    <a:srgbClr val="3B7CF1"/>
    <a:srgbClr val="679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3391" autoAdjust="0"/>
  </p:normalViewPr>
  <p:slideViewPr>
    <p:cSldViewPr snapToGrid="0" showGuides="1">
      <p:cViewPr>
        <p:scale>
          <a:sx n="100" d="100"/>
          <a:sy n="100" d="100"/>
        </p:scale>
        <p:origin x="48" y="48"/>
      </p:cViewPr>
      <p:guideLst>
        <p:guide pos="3840"/>
        <p:guide orient="horz" pos="1593"/>
        <p:guide orient="horz" pos="1502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  <a:t>2023/10/19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标注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视频出处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1.5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/>
          <p:cNvPicPr preferRelativeResize="0"/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>
            <a:fillRect/>
          </a:stretch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/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4081353"/>
            <a:ext cx="3456074" cy="6098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组长：阮贵良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组员：祁铭杨 姚谦 唐杨 潘宇星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315" y="1681219"/>
            <a:ext cx="4880838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altLang="zh-CN" sz="24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l"/>
            <a:r>
              <a:rPr lang="zh-CN" altLang="en-US" sz="4800" b="1" dirty="0">
                <a:solidFill>
                  <a:schemeClr val="accent2"/>
                </a:solidFill>
                <a:latin typeface="+mj-ea"/>
                <a:ea typeface="+mj-ea"/>
              </a:rPr>
              <a:t>在线服装购物系统</a:t>
            </a:r>
            <a:endParaRPr lang="en-US" altLang="zh-CN" sz="4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3" y="248265"/>
            <a:ext cx="2638130" cy="1184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1451221"/>
            <a:ext cx="9884229" cy="48765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6" y="1405249"/>
            <a:ext cx="10395857" cy="52876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8" y="1638980"/>
            <a:ext cx="11049000" cy="4886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916"/>
            <a:ext cx="12192000" cy="32269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55" y="1895928"/>
            <a:ext cx="2695575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后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端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4865370" cy="553720"/>
          </a:xfrm>
        </p:spPr>
        <p:txBody>
          <a:bodyPr/>
          <a:lstStyle/>
          <a:p>
            <a:r>
              <a:rPr dirty="0"/>
              <a:t>项目后端架构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9860" y="2379345"/>
            <a:ext cx="859980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2.</a:t>
            </a:r>
            <a:r>
              <a:rPr lang="zh-CN" altLang="en-US" sz="2800" dirty="0"/>
              <a:t>项目技术上采用</a:t>
            </a:r>
            <a:r>
              <a:rPr lang="en-US" altLang="zh-CN" sz="2800" dirty="0"/>
              <a:t>SpringBoot</a:t>
            </a:r>
            <a:r>
              <a:rPr lang="zh-CN" altLang="en-US" sz="2800" dirty="0"/>
              <a:t>整合</a:t>
            </a:r>
            <a:r>
              <a:rPr lang="en-US" altLang="zh-CN" sz="2800" dirty="0"/>
              <a:t>MybatisPlus</a:t>
            </a:r>
            <a:r>
              <a:rPr lang="zh-CN" altLang="en-US" sz="2800" dirty="0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19860" y="1593215"/>
            <a:ext cx="830326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项目整体上采用</a:t>
            </a:r>
            <a:r>
              <a:rPr lang="en-US" altLang="zh-CN" sz="2800" dirty="0"/>
              <a:t>MVC</a:t>
            </a:r>
            <a:r>
              <a:rPr lang="zh-CN" altLang="en-US" sz="2800" dirty="0"/>
              <a:t>架构，便于后期扩展和维护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0660" y="3295650"/>
            <a:ext cx="68922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/>
              <a:t>3.项目依赖通过Maven进行管理</a:t>
            </a:r>
            <a:r>
              <a:rPr lang="zh-CN" altLang="en-US" dirty="0"/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70660" y="4488180"/>
            <a:ext cx="64293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/>
              <a:t>4.接口测试通过Postman发送请求。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8126095" cy="553720"/>
          </a:xfrm>
        </p:spPr>
        <p:txBody>
          <a:bodyPr/>
          <a:lstStyle/>
          <a:p>
            <a:r>
              <a:rPr lang="zh-CN" altLang="en-US" dirty="0"/>
              <a:t>实现功能</a:t>
            </a:r>
            <a:r>
              <a:rPr dirty="0"/>
              <a:t>：登录功能和商品模糊查询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43050" y="1432560"/>
            <a:ext cx="859980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定义SellerController，为前端提供/api/seller接口，其中</a:t>
            </a:r>
            <a:r>
              <a:rPr lang="en-US" altLang="zh-CN" sz="2800" dirty="0"/>
              <a:t>/login</a:t>
            </a:r>
            <a:r>
              <a:rPr lang="zh-CN" altLang="en-US" sz="2800" dirty="0"/>
              <a:t>处理登录相关请求</a:t>
            </a:r>
          </a:p>
          <a:p>
            <a:pPr algn="l"/>
            <a:endParaRPr lang="zh-CN" altLang="en-US" sz="2800" dirty="0"/>
          </a:p>
          <a:p>
            <a:pPr algn="l"/>
            <a:r>
              <a:rPr lang="en-US" altLang="zh-CN" sz="2800" dirty="0"/>
              <a:t>2.SellerServiceImpl</a:t>
            </a:r>
            <a:r>
              <a:rPr lang="zh-CN" altLang="en-US" sz="2800" dirty="0"/>
              <a:t>类负责具体登录功能的实现。</a:t>
            </a:r>
          </a:p>
          <a:p>
            <a:pPr algn="l"/>
            <a:endParaRPr lang="zh-CN" altLang="en-US" sz="2800" dirty="0"/>
          </a:p>
          <a:p>
            <a:pPr algn="l"/>
            <a:r>
              <a:rPr lang="en-US" altLang="zh-CN" sz="2800" dirty="0"/>
              <a:t>3.</a:t>
            </a:r>
            <a:r>
              <a:rPr lang="zh-CN" altLang="en-US" sz="2800" dirty="0"/>
              <a:t>商品查询功能同理。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8165" y="1297305"/>
            <a:ext cx="5283200" cy="29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73750" y="1384935"/>
            <a:ext cx="6318250" cy="3945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05735" y="5681345"/>
            <a:ext cx="56064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以上只是一部分示例，具体代码https://gitee.com/ty78495895959/ruanjianshijian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039791" y="1670320"/>
            <a:ext cx="4252767" cy="2031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Thanks for</a:t>
            </a:r>
          </a:p>
          <a:p>
            <a:pPr algn="l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Watching!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产品介绍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01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6770452" y="0"/>
            <a:ext cx="5421548" cy="4826577"/>
          </a:xfrm>
          <a:custGeom>
            <a:avLst/>
            <a:gdLst>
              <a:gd name="connsiteX0" fmla="*/ 292645 w 5421548"/>
              <a:gd name="connsiteY0" fmla="*/ 0 h 4826577"/>
              <a:gd name="connsiteX1" fmla="*/ 5421548 w 5421548"/>
              <a:gd name="connsiteY1" fmla="*/ 0 h 4826577"/>
              <a:gd name="connsiteX2" fmla="*/ 5421548 w 5421548"/>
              <a:gd name="connsiteY2" fmla="*/ 4196569 h 4826577"/>
              <a:gd name="connsiteX3" fmla="*/ 5364933 w 5421548"/>
              <a:gd name="connsiteY3" fmla="*/ 4238904 h 4826577"/>
              <a:gd name="connsiteX4" fmla="*/ 3441024 w 5421548"/>
              <a:gd name="connsiteY4" fmla="*/ 4826577 h 4826577"/>
              <a:gd name="connsiteX5" fmla="*/ 0 w 5421548"/>
              <a:gd name="connsiteY5" fmla="*/ 1385553 h 4826577"/>
              <a:gd name="connsiteX6" fmla="*/ 270413 w 5421548"/>
              <a:gd name="connsiteY6" fmla="*/ 46151 h 482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826577">
                <a:moveTo>
                  <a:pt x="292645" y="0"/>
                </a:moveTo>
                <a:lnTo>
                  <a:pt x="5421548" y="0"/>
                </a:lnTo>
                <a:lnTo>
                  <a:pt x="5421548" y="4196569"/>
                </a:lnTo>
                <a:lnTo>
                  <a:pt x="5364933" y="4238904"/>
                </a:lnTo>
                <a:cubicBezTo>
                  <a:pt x="4815742" y="4609930"/>
                  <a:pt x="4153683" y="4826577"/>
                  <a:pt x="3441024" y="4826577"/>
                </a:cubicBezTo>
                <a:cubicBezTo>
                  <a:pt x="1540599" y="4826577"/>
                  <a:pt x="0" y="3285978"/>
                  <a:pt x="0" y="1385553"/>
                </a:cubicBezTo>
                <a:cubicBezTo>
                  <a:pt x="0" y="910447"/>
                  <a:pt x="96288" y="457830"/>
                  <a:pt x="270413" y="4615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r="16620"/>
          <a:stretch>
            <a:fillRect/>
          </a:stretch>
        </p:blipFill>
        <p:spPr>
          <a:xfrm>
            <a:off x="6770452" y="0"/>
            <a:ext cx="5421548" cy="4630366"/>
          </a:xfrm>
          <a:custGeom>
            <a:avLst/>
            <a:gdLst>
              <a:gd name="connsiteX0" fmla="*/ 288539 w 5421548"/>
              <a:gd name="connsiteY0" fmla="*/ 0 h 4630366"/>
              <a:gd name="connsiteX1" fmla="*/ 5421548 w 5421548"/>
              <a:gd name="connsiteY1" fmla="*/ 0 h 4630366"/>
              <a:gd name="connsiteX2" fmla="*/ 5421548 w 5421548"/>
              <a:gd name="connsiteY2" fmla="*/ 3841242 h 4630366"/>
              <a:gd name="connsiteX3" fmla="*/ 5379388 w 5421548"/>
              <a:gd name="connsiteY3" fmla="*/ 3879559 h 4630366"/>
              <a:gd name="connsiteX4" fmla="*/ 3287948 w 5421548"/>
              <a:gd name="connsiteY4" fmla="*/ 4630366 h 4630366"/>
              <a:gd name="connsiteX5" fmla="*/ 0 w 5421548"/>
              <a:gd name="connsiteY5" fmla="*/ 1342418 h 4630366"/>
              <a:gd name="connsiteX6" fmla="*/ 258383 w 5421548"/>
              <a:gd name="connsiteY6" fmla="*/ 62600 h 463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630366">
                <a:moveTo>
                  <a:pt x="288539" y="0"/>
                </a:moveTo>
                <a:lnTo>
                  <a:pt x="5421548" y="0"/>
                </a:lnTo>
                <a:lnTo>
                  <a:pt x="5421548" y="3841242"/>
                </a:lnTo>
                <a:lnTo>
                  <a:pt x="5379388" y="3879559"/>
                </a:lnTo>
                <a:cubicBezTo>
                  <a:pt x="4811037" y="4348604"/>
                  <a:pt x="4082397" y="4630366"/>
                  <a:pt x="3287948" y="4630366"/>
                </a:cubicBezTo>
                <a:cubicBezTo>
                  <a:pt x="1472064" y="4630366"/>
                  <a:pt x="0" y="3158302"/>
                  <a:pt x="0" y="1342418"/>
                </a:cubicBezTo>
                <a:cubicBezTo>
                  <a:pt x="0" y="888447"/>
                  <a:pt x="92004" y="455965"/>
                  <a:pt x="258383" y="62600"/>
                </a:cubicBezTo>
                <a:close/>
              </a:path>
            </a:pathLst>
          </a:custGeom>
        </p:spPr>
      </p:pic>
      <p:sp>
        <p:nvSpPr>
          <p:cNvPr id="15" name="矩形: 圆角 14"/>
          <p:cNvSpPr/>
          <p:nvPr/>
        </p:nvSpPr>
        <p:spPr>
          <a:xfrm>
            <a:off x="660400" y="1539179"/>
            <a:ext cx="5118100" cy="4226621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16716" y="1968500"/>
            <a:ext cx="4000500" cy="3194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随着互联网的普及，越来越多的人开始在网上进行购物。电子商务的兴起为传统实体店铺带来了新的销售渠道和商机。针对服装市场，采用在线购物系统可以满足用户的便捷需求，并且拓展潜在的消费群体。并且许多消费者更倾向于通过网络购物来节省时间和精力。消费者对于更多的选择、方便的购物方式以及灵活的付款方式等有了更高的期望。在线服装购物系统正是为了满足这些需求而开发的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zh-CN" sz="36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开发背景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33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6770452" y="0"/>
            <a:ext cx="5421548" cy="4826577"/>
          </a:xfrm>
          <a:custGeom>
            <a:avLst/>
            <a:gdLst>
              <a:gd name="connsiteX0" fmla="*/ 292645 w 5421548"/>
              <a:gd name="connsiteY0" fmla="*/ 0 h 4826577"/>
              <a:gd name="connsiteX1" fmla="*/ 5421548 w 5421548"/>
              <a:gd name="connsiteY1" fmla="*/ 0 h 4826577"/>
              <a:gd name="connsiteX2" fmla="*/ 5421548 w 5421548"/>
              <a:gd name="connsiteY2" fmla="*/ 4196569 h 4826577"/>
              <a:gd name="connsiteX3" fmla="*/ 5364933 w 5421548"/>
              <a:gd name="connsiteY3" fmla="*/ 4238904 h 4826577"/>
              <a:gd name="connsiteX4" fmla="*/ 3441024 w 5421548"/>
              <a:gd name="connsiteY4" fmla="*/ 4826577 h 4826577"/>
              <a:gd name="connsiteX5" fmla="*/ 0 w 5421548"/>
              <a:gd name="connsiteY5" fmla="*/ 1385553 h 4826577"/>
              <a:gd name="connsiteX6" fmla="*/ 270413 w 5421548"/>
              <a:gd name="connsiteY6" fmla="*/ 46151 h 482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826577">
                <a:moveTo>
                  <a:pt x="292645" y="0"/>
                </a:moveTo>
                <a:lnTo>
                  <a:pt x="5421548" y="0"/>
                </a:lnTo>
                <a:lnTo>
                  <a:pt x="5421548" y="4196569"/>
                </a:lnTo>
                <a:lnTo>
                  <a:pt x="5364933" y="4238904"/>
                </a:lnTo>
                <a:cubicBezTo>
                  <a:pt x="4815742" y="4609930"/>
                  <a:pt x="4153683" y="4826577"/>
                  <a:pt x="3441024" y="4826577"/>
                </a:cubicBezTo>
                <a:cubicBezTo>
                  <a:pt x="1540599" y="4826577"/>
                  <a:pt x="0" y="3285978"/>
                  <a:pt x="0" y="1385553"/>
                </a:cubicBezTo>
                <a:cubicBezTo>
                  <a:pt x="0" y="910447"/>
                  <a:pt x="96288" y="457830"/>
                  <a:pt x="270413" y="4615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r="16620"/>
          <a:stretch>
            <a:fillRect/>
          </a:stretch>
        </p:blipFill>
        <p:spPr>
          <a:xfrm>
            <a:off x="6770452" y="0"/>
            <a:ext cx="5421548" cy="4630366"/>
          </a:xfrm>
          <a:custGeom>
            <a:avLst/>
            <a:gdLst>
              <a:gd name="connsiteX0" fmla="*/ 288539 w 5421548"/>
              <a:gd name="connsiteY0" fmla="*/ 0 h 4630366"/>
              <a:gd name="connsiteX1" fmla="*/ 5421548 w 5421548"/>
              <a:gd name="connsiteY1" fmla="*/ 0 h 4630366"/>
              <a:gd name="connsiteX2" fmla="*/ 5421548 w 5421548"/>
              <a:gd name="connsiteY2" fmla="*/ 3841242 h 4630366"/>
              <a:gd name="connsiteX3" fmla="*/ 5379388 w 5421548"/>
              <a:gd name="connsiteY3" fmla="*/ 3879559 h 4630366"/>
              <a:gd name="connsiteX4" fmla="*/ 3287948 w 5421548"/>
              <a:gd name="connsiteY4" fmla="*/ 4630366 h 4630366"/>
              <a:gd name="connsiteX5" fmla="*/ 0 w 5421548"/>
              <a:gd name="connsiteY5" fmla="*/ 1342418 h 4630366"/>
              <a:gd name="connsiteX6" fmla="*/ 258383 w 5421548"/>
              <a:gd name="connsiteY6" fmla="*/ 62600 h 463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630366">
                <a:moveTo>
                  <a:pt x="288539" y="0"/>
                </a:moveTo>
                <a:lnTo>
                  <a:pt x="5421548" y="0"/>
                </a:lnTo>
                <a:lnTo>
                  <a:pt x="5421548" y="3841242"/>
                </a:lnTo>
                <a:lnTo>
                  <a:pt x="5379388" y="3879559"/>
                </a:lnTo>
                <a:cubicBezTo>
                  <a:pt x="4811037" y="4348604"/>
                  <a:pt x="4082397" y="4630366"/>
                  <a:pt x="3287948" y="4630366"/>
                </a:cubicBezTo>
                <a:cubicBezTo>
                  <a:pt x="1472064" y="4630366"/>
                  <a:pt x="0" y="3158302"/>
                  <a:pt x="0" y="1342418"/>
                </a:cubicBezTo>
                <a:cubicBezTo>
                  <a:pt x="0" y="888447"/>
                  <a:pt x="92004" y="455965"/>
                  <a:pt x="258383" y="62600"/>
                </a:cubicBezTo>
                <a:close/>
              </a:path>
            </a:pathLst>
          </a:custGeom>
        </p:spPr>
      </p:pic>
      <p:sp>
        <p:nvSpPr>
          <p:cNvPr id="15" name="矩形: 圆角 14"/>
          <p:cNvSpPr/>
          <p:nvPr/>
        </p:nvSpPr>
        <p:spPr>
          <a:xfrm>
            <a:off x="660400" y="1539179"/>
            <a:ext cx="5118100" cy="4226621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95847" y="2300452"/>
            <a:ext cx="2359620" cy="21475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普通用户功能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商家功能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管理员功能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功能概述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34807" y="2684133"/>
            <a:ext cx="9922386" cy="1984477"/>
            <a:chOff x="800043" y="2517324"/>
            <a:chExt cx="10756435" cy="2151287"/>
          </a:xfrm>
        </p:grpSpPr>
        <p:sp>
          <p:nvSpPr>
            <p:cNvPr id="6" name="弧形 5"/>
            <p:cNvSpPr/>
            <p:nvPr/>
          </p:nvSpPr>
          <p:spPr>
            <a:xfrm flipH="1" flipV="1">
              <a:off x="800043" y="2517324"/>
              <a:ext cx="2151287" cy="2151287"/>
            </a:xfrm>
            <a:prstGeom prst="arc">
              <a:avLst>
                <a:gd name="adj1" fmla="val 10794189"/>
                <a:gd name="adj2" fmla="val 0"/>
              </a:avLst>
            </a:prstGeom>
            <a:ln w="2667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 flipH="1">
              <a:off x="2951330" y="2517324"/>
              <a:ext cx="2151287" cy="2151287"/>
            </a:xfrm>
            <a:prstGeom prst="arc">
              <a:avLst>
                <a:gd name="adj1" fmla="val 10794189"/>
                <a:gd name="adj2" fmla="val 0"/>
              </a:avLst>
            </a:prstGeom>
            <a:ln w="2667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flipH="1" flipV="1">
              <a:off x="5102617" y="2517324"/>
              <a:ext cx="2151287" cy="2151287"/>
            </a:xfrm>
            <a:prstGeom prst="arc">
              <a:avLst>
                <a:gd name="adj1" fmla="val 10794189"/>
                <a:gd name="adj2" fmla="val 0"/>
              </a:avLst>
            </a:prstGeom>
            <a:ln w="2667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弧形 33"/>
            <p:cNvSpPr/>
            <p:nvPr/>
          </p:nvSpPr>
          <p:spPr>
            <a:xfrm flipH="1">
              <a:off x="7253904" y="2517324"/>
              <a:ext cx="2151287" cy="2151287"/>
            </a:xfrm>
            <a:prstGeom prst="arc">
              <a:avLst>
                <a:gd name="adj1" fmla="val 10794189"/>
                <a:gd name="adj2" fmla="val 0"/>
              </a:avLst>
            </a:prstGeom>
            <a:ln w="2667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>
            <a:xfrm flipH="1" flipV="1">
              <a:off x="9405191" y="2517324"/>
              <a:ext cx="2151287" cy="2151287"/>
            </a:xfrm>
            <a:prstGeom prst="arc">
              <a:avLst>
                <a:gd name="adj1" fmla="val 10794189"/>
                <a:gd name="adj2" fmla="val 0"/>
              </a:avLst>
            </a:prstGeom>
            <a:ln w="2667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1277626" y="2817676"/>
            <a:ext cx="1702248" cy="170224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228600" dist="63500" dir="16200000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258694" y="2817676"/>
            <a:ext cx="1702248" cy="170224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228600" dist="63500" dir="5400000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239762" y="2817676"/>
            <a:ext cx="1702248" cy="170224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228600" dist="63500" dir="16200000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220830" y="2817676"/>
            <a:ext cx="1702248" cy="170224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228600" dist="63500" dir="5400000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201898" y="2817676"/>
            <a:ext cx="1702248" cy="170224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228600" dist="63500" dir="16200000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77656" y="3442447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4"/>
                </a:solidFill>
              </a:rPr>
              <a:t>注册</a:t>
            </a:r>
            <a:r>
              <a:rPr lang="en-US" altLang="zh-CN" sz="2800" dirty="0">
                <a:solidFill>
                  <a:schemeClr val="accent4"/>
                </a:solidFill>
              </a:rPr>
              <a:t>/</a:t>
            </a:r>
            <a:r>
              <a:rPr lang="zh-CN" altLang="en-US" sz="2800" dirty="0">
                <a:solidFill>
                  <a:schemeClr val="accent4"/>
                </a:solidFill>
              </a:rPr>
              <a:t>登录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703189" y="4944652"/>
            <a:ext cx="28132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查看商品价格、图片等信息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282974" y="1867819"/>
            <a:ext cx="16158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增加、删除商品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67420" y="4890658"/>
            <a:ext cx="144911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选择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添加地址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选择支付方式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用户功能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404539" y="3453357"/>
            <a:ext cx="14362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4"/>
                </a:solidFill>
              </a:rPr>
              <a:t>搜索商品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57390" y="3460927"/>
            <a:ext cx="10772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4"/>
                </a:solidFill>
              </a:rPr>
              <a:t>购物车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73829" y="3465409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4"/>
                </a:solidFill>
              </a:rPr>
              <a:t>购买商品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378053" y="3465409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4"/>
                </a:solidFill>
              </a:rPr>
              <a:t>发布评价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41626" y="994373"/>
            <a:ext cx="5216774" cy="5216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364720" y="1400071"/>
            <a:ext cx="4405378" cy="44053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1413" y="2091944"/>
            <a:ext cx="12311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商品管理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02092" y="398224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教学难点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330761" y="3151487"/>
            <a:ext cx="313135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Arial" panose="020B0604020202020204"/>
                <a:ea typeface="微软雅黑 Light" panose="020B0502040204020203" charset="-122"/>
              </a:rPr>
              <a:t>1.</a:t>
            </a:r>
            <a:r>
              <a:rPr lang="zh-CN" altLang="en-US" sz="1600" dirty="0">
                <a:latin typeface="Arial" panose="020B0604020202020204"/>
                <a:ea typeface="微软雅黑 Light" panose="020B0502040204020203" charset="-122"/>
              </a:rPr>
              <a:t>查看用户订单</a:t>
            </a:r>
            <a:endParaRPr lang="en-US" altLang="zh-CN" sz="1600" dirty="0">
              <a:latin typeface="Arial" panose="020B0604020202020204"/>
              <a:ea typeface="微软雅黑 Light" panose="020B0502040204020203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Arial" panose="020B0604020202020204"/>
                <a:ea typeface="微软雅黑 Light" panose="020B0502040204020203" charset="-122"/>
              </a:rPr>
              <a:t>2.</a:t>
            </a:r>
            <a:r>
              <a:rPr lang="zh-CN" altLang="en-US" sz="1600" dirty="0">
                <a:latin typeface="Arial" panose="020B0604020202020204"/>
                <a:ea typeface="微软雅黑 Light" panose="020B0502040204020203" charset="-122"/>
              </a:rPr>
              <a:t>发货</a:t>
            </a:r>
            <a:endParaRPr lang="en-US" altLang="zh-CN" sz="1600" dirty="0">
              <a:latin typeface="Arial" panose="020B0604020202020204"/>
              <a:ea typeface="微软雅黑 Light" panose="020B0502040204020203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1413" y="3536327"/>
            <a:ext cx="12311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营销管理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91413" y="4098103"/>
            <a:ext cx="31313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FFFF">
                    <a:lumMod val="9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发布优惠券、引流分享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商家功能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55445" y="2688093"/>
            <a:ext cx="12311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订单管理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2101" y="2617875"/>
            <a:ext cx="313135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FFFFFF">
                    <a:lumMod val="9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1.</a:t>
            </a:r>
            <a:r>
              <a:rPr lang="zh-CN" altLang="en-US" sz="1600" dirty="0">
                <a:solidFill>
                  <a:srgbClr val="FFFFFF">
                    <a:lumMod val="9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发布新商品</a:t>
            </a:r>
            <a:endParaRPr lang="en-US" altLang="zh-CN" sz="1600" dirty="0">
              <a:solidFill>
                <a:srgbClr val="FFFFFF">
                  <a:lumMod val="9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FFFFFF">
                    <a:lumMod val="9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2.</a:t>
            </a:r>
            <a:r>
              <a:rPr lang="zh-CN" altLang="en-US" sz="1600" dirty="0">
                <a:solidFill>
                  <a:srgbClr val="FFFFFF">
                    <a:lumMod val="9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修改价格、设置库存等</a:t>
            </a:r>
            <a:endParaRPr lang="en-US" altLang="zh-CN" sz="1600" dirty="0">
              <a:solidFill>
                <a:srgbClr val="FFFFFF">
                  <a:lumMod val="9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00817" y="2077583"/>
            <a:ext cx="3067052" cy="30670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5000" sy="105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62474" y="2077583"/>
            <a:ext cx="3067052" cy="30670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77800" sx="105000" sy="105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024131" y="2077583"/>
            <a:ext cx="3067052" cy="30670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sx="105000" sy="105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15710" y="2548467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accent1"/>
                </a:solidFill>
              </a:rPr>
              <a:t>用户管理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1715710" y="3162327"/>
            <a:ext cx="1837267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715710" y="3162327"/>
            <a:ext cx="52457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177367" y="2548467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商家管理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5177367" y="3162327"/>
            <a:ext cx="1837267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177367" y="3162327"/>
            <a:ext cx="588433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639024" y="2548467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accent1"/>
                </a:solidFill>
              </a:rPr>
              <a:t>系统管理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8639024" y="3162327"/>
            <a:ext cx="1837267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639024" y="3162327"/>
            <a:ext cx="591336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177367" y="3334110"/>
            <a:ext cx="16158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商家注册并审批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</a:rPr>
              <a:t>查看商家资料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639024" y="3388582"/>
            <a:ext cx="20774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统计和分析销售数据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管理员界面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33526" y="3254966"/>
            <a:ext cx="2634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注册审核、封禁解禁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uLnTx/>
                <a:uFillTx/>
                <a:latin typeface="-apple-system"/>
                <a:ea typeface="微软雅黑 Light" panose="020B0502040204020203" charset="-122"/>
                <a:cs typeface="+mn-cs"/>
              </a:rPr>
              <a:t>解答用户疑问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前端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02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93" y="1519265"/>
            <a:ext cx="9038130" cy="53387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MDliMWIwNmYzYjFjYWU4NmRhMDc3NTkxYjQ1OTFlM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4</TotalTime>
  <Words>412</Words>
  <Application>Microsoft Office PowerPoint</Application>
  <PresentationFormat>宽屏</PresentationFormat>
  <Paragraphs>70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-apple-system</vt:lpstr>
      <vt:lpstr>等线</vt:lpstr>
      <vt:lpstr>微软雅黑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铭杨 祁</cp:lastModifiedBy>
  <cp:revision>70</cp:revision>
  <dcterms:created xsi:type="dcterms:W3CDTF">2021-10-24T09:11:00Z</dcterms:created>
  <dcterms:modified xsi:type="dcterms:W3CDTF">2023-10-19T02:15:19Z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2A8765CB723A4D5F9BB02F880DB8D608_13</vt:lpwstr>
  </property>
  <property fmtid="{D5CDD505-2E9C-101B-9397-08002B2CF9AE}" pid="3" name="KSOProductBuildVer">
    <vt:lpwstr>2052-12.1.0.15712</vt:lpwstr>
  </property>
</Properties>
</file>